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24"/>
  </p:notesMasterIdLst>
  <p:handoutMasterIdLst>
    <p:handoutMasterId r:id="rId25"/>
  </p:handoutMasterIdLst>
  <p:sldIdLst>
    <p:sldId id="874" r:id="rId2"/>
    <p:sldId id="808" r:id="rId3"/>
    <p:sldId id="875" r:id="rId4"/>
    <p:sldId id="818" r:id="rId5"/>
    <p:sldId id="840" r:id="rId6"/>
    <p:sldId id="870" r:id="rId7"/>
    <p:sldId id="821" r:id="rId8"/>
    <p:sldId id="822" r:id="rId9"/>
    <p:sldId id="876" r:id="rId10"/>
    <p:sldId id="877" r:id="rId11"/>
    <p:sldId id="823" r:id="rId12"/>
    <p:sldId id="827" r:id="rId13"/>
    <p:sldId id="825" r:id="rId14"/>
    <p:sldId id="828" r:id="rId15"/>
    <p:sldId id="832" r:id="rId16"/>
    <p:sldId id="826" r:id="rId17"/>
    <p:sldId id="829" r:id="rId18"/>
    <p:sldId id="830" r:id="rId19"/>
    <p:sldId id="871" r:id="rId20"/>
    <p:sldId id="835" r:id="rId21"/>
    <p:sldId id="831" r:id="rId22"/>
    <p:sldId id="82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FFFFCC"/>
    <a:srgbClr val="FFFFD5"/>
    <a:srgbClr val="FF99FF"/>
    <a:srgbClr val="66CCFF"/>
    <a:srgbClr val="FF3300"/>
    <a:srgbClr val="FF0066"/>
    <a:srgbClr val="5F5F5F"/>
    <a:srgbClr val="91280B"/>
    <a:srgbClr val="BE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1" autoAdjust="0"/>
    <p:restoredTop sz="86386" autoAdjust="0"/>
  </p:normalViewPr>
  <p:slideViewPr>
    <p:cSldViewPr>
      <p:cViewPr varScale="1">
        <p:scale>
          <a:sx n="130" d="100"/>
          <a:sy n="130" d="100"/>
        </p:scale>
        <p:origin x="5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3DFEAE5-D8E1-4839-9712-6666D19364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9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3738"/>
            <a:ext cx="4529138" cy="3397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21175"/>
            <a:ext cx="50292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0FF5AC3-0825-464F-8226-E04F22636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05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Bookman"/>
              <a:ea typeface="Osak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9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62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5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6973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73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A8E1-D30B-422D-AD42-E1A21B3AB1F8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A56F-1E7C-4C66-8DEB-519C59F7F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9883-B1C2-48FD-B79B-1E0C484E4470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0D50-6233-4A51-A49B-DD2E02B9F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A3271-3437-436A-B5E5-A1E45BB4D32A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0F15-7FDA-47D9-B101-FDCE35D56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E01D-6901-45FF-8E75-103F9B9EE73A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1CEE-AD9E-45E2-B6C7-8634B12B6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B543E-753B-4783-B725-407D9532EDB3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8832-C841-4F26-8661-F0C780CB1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8647-B29C-483C-A506-E71BE45AC214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3EEB-BDA0-4460-BAC9-6A0A9DE8D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632A2-2314-41CE-9A71-EC989BC1157C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FA0-03AF-4A9B-B581-4FED23E95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02E46-0452-4480-9798-84A9621AD11D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5C47-19B2-4F33-A6D3-FA0F95CAB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D503E-6EAA-4DCB-AF23-1AD824CB4E45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7F01-7670-4D72-B57E-00D0C6485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F341-ED55-4725-B17A-D5E8E1516225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0BE61-F04D-42D8-9652-430B1039E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4DEB3-777B-43BE-9D24-C47587962B91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A69-F30B-4B1B-9AA5-F93EC330A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963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98A1C9D1-1B7D-45D8-9642-18C7BAC442DD}" type="datetime1">
              <a:rPr lang="en-US"/>
              <a:pPr>
                <a:defRPr/>
              </a:pPr>
              <a:t>8/4/2024</a:t>
            </a:fld>
            <a:endParaRPr lang="en-US" dirty="0"/>
          </a:p>
        </p:txBody>
      </p:sp>
      <p:sp>
        <p:nvSpPr>
          <p:cNvPr id="6963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1D1F49-5940-4892-991E-D5290BEF4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news.com/video/watch/?id=7361534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snbc.msn.com/id/21134540/vp/42403440#4240344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0997-23C2-4D7D-A607-3241F650475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80728"/>
            <a:ext cx="8839200" cy="838200"/>
          </a:xfrm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</a:pPr>
            <a:r>
              <a:rPr lang="zh-CN" altLang="en-US" sz="44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圣经阐述：如何解释和应用圣经</a:t>
            </a:r>
            <a:r>
              <a:rPr lang="en-US" altLang="zh-CN" sz="44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- 6</a:t>
            </a:r>
            <a:br>
              <a:rPr lang="en-US" altLang="zh-CN" sz="44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</a:br>
            <a:endParaRPr lang="en-US" altLang="zh-CN" sz="4400" dirty="0">
              <a:solidFill>
                <a:srgbClr val="FFC000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5733256"/>
            <a:ext cx="8001000" cy="914333"/>
          </a:xfrm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ea typeface="PMingLiU" pitchFamily="18" charset="-120"/>
              </a:rPr>
              <a:t>Pastor Iho Tree (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崔</a:t>
            </a:r>
            <a:r>
              <a:rPr lang="zh-CN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谊</a:t>
            </a:r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厚牧师</a:t>
            </a:r>
            <a:r>
              <a:rPr lang="en-US" altLang="zh-TW" sz="2800" dirty="0">
                <a:ea typeface="PMingLiU" pitchFamily="18" charset="-120"/>
              </a:rPr>
              <a:t>), PCA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ea typeface="PMingLiU" pitchFamily="18" charset="-120"/>
              </a:rPr>
              <a:t>8-4-2024</a:t>
            </a:r>
          </a:p>
        </p:txBody>
      </p:sp>
    </p:spTree>
    <p:extLst>
      <p:ext uri="{BB962C8B-B14F-4D97-AF65-F5344CB8AC3E}">
        <p14:creationId xmlns:p14="http://schemas.microsoft.com/office/powerpoint/2010/main" val="26773064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556" y="1772816"/>
            <a:ext cx="7848600" cy="375039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n-US" altLang="zh-TW" sz="2800" dirty="0">
              <a:solidFill>
                <a:srgbClr val="FFFF00"/>
              </a:solidFill>
              <a:ea typeface="TSC UKai M TT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如果我不在教会</a:t>
            </a:r>
            <a:r>
              <a:rPr lang="zh-TW" altLang="en-US" sz="3600" b="0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聚会</a:t>
            </a:r>
            <a:r>
              <a:rPr lang="zh-CN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里教导圣经，</a:t>
            </a:r>
            <a:endParaRPr lang="en-US" altLang="zh-CN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为什么我需要学习基本释经学？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8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764704"/>
            <a:ext cx="8821644" cy="5940896"/>
          </a:xfrm>
        </p:spPr>
        <p:txBody>
          <a:bodyPr lIns="92075" tIns="46038" rIns="92075" bIns="46038"/>
          <a:lstStyle/>
          <a:p>
            <a:pPr marL="514350" indent="-514350" algn="l" eaLnBrk="1" hangingPunct="1">
              <a:lnSpc>
                <a:spcPts val="2800"/>
              </a:lnSpc>
              <a:spcBef>
                <a:spcPts val="400"/>
              </a:spcBef>
              <a:buFont typeface="+mj-lt"/>
              <a:buAutoNum type="arabicPeriod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作为一个基督徒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2800"/>
              </a:lnSpc>
              <a:spcBef>
                <a:spcPts val="400"/>
              </a:spcBef>
            </a:pP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每当您阅读圣经时，您就</a:t>
            </a:r>
            <a:r>
              <a:rPr lang="zh-CN" altLang="en-US" sz="22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已经在解释圣经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，并且想知道这经文对我有什么用。 因此，这仅仅是“我们解释</a:t>
            </a:r>
            <a:r>
              <a:rPr lang="zh-CN" altLang="en-US" sz="2200" dirty="0">
                <a:solidFill>
                  <a:srgbClr val="FFFF00"/>
                </a:solidFill>
                <a:ea typeface="DFKai-SB" panose="03000509000000000000" pitchFamily="65" charset="-120"/>
              </a:rPr>
              <a:t>得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好坏？”</a:t>
            </a:r>
            <a:r>
              <a:rPr lang="zh-CN" altLang="en-US" sz="2200" dirty="0">
                <a:solidFill>
                  <a:srgbClr val="FFFF00"/>
                </a:solidFill>
                <a:ea typeface="DFKai-SB" panose="03000509000000000000" pitchFamily="65" charset="-120"/>
              </a:rPr>
              <a:t>的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问题。</a:t>
            </a:r>
            <a:endParaRPr lang="en-US" altLang="zh-TW" sz="22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2800"/>
              </a:lnSpc>
              <a:spcBef>
                <a:spcPts val="400"/>
              </a:spcBef>
            </a:pP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上帝通过圣经引导我们的生活。</a:t>
            </a:r>
            <a:endParaRPr lang="en-US" sz="22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1204913" lvl="2" indent="-342900" eaLnBrk="1" hangingPunct="1">
              <a:lnSpc>
                <a:spcPts val="2800"/>
              </a:lnSpc>
              <a:spcBef>
                <a:spcPts val="400"/>
              </a:spcBef>
            </a:pP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诗</a:t>
            </a:r>
            <a:r>
              <a:rPr lang="en-US" altLang="zh-TW" sz="2200" dirty="0">
                <a:latin typeface="+mj-lt"/>
                <a:ea typeface="DFKai-SB" panose="03000509000000000000" pitchFamily="65" charset="-120"/>
              </a:rPr>
              <a:t> 23:3 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他使我的灵魂苏醒；为了自己的名，他引导我走义路。</a:t>
            </a: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marL="1204913" lvl="2" indent="-342900" eaLnBrk="1" hangingPunct="1">
              <a:lnSpc>
                <a:spcPts val="2800"/>
              </a:lnSpc>
              <a:spcBef>
                <a:spcPts val="400"/>
              </a:spcBef>
            </a:pPr>
            <a:r>
              <a:rPr lang="zh-TW" altLang="en-US" sz="2200" dirty="0">
                <a:ea typeface="DFKai-SB" panose="03000509000000000000" pitchFamily="65" charset="-120"/>
              </a:rPr>
              <a:t>诗 </a:t>
            </a:r>
            <a:r>
              <a:rPr lang="en-US" altLang="zh-TW" sz="2200" dirty="0">
                <a:latin typeface="+mj-lt"/>
                <a:ea typeface="DFKai-SB" panose="03000509000000000000" pitchFamily="65" charset="-120"/>
              </a:rPr>
              <a:t>119:105 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你的话是我脚前的灯，是我路上的光</a:t>
            </a: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。</a:t>
            </a: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2800"/>
              </a:lnSpc>
              <a:spcBef>
                <a:spcPts val="400"/>
              </a:spcBef>
            </a:pP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谨防異端 </a:t>
            </a: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(cults, heresy)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和假教师</a:t>
            </a:r>
            <a:endParaRPr lang="en-US" sz="2200" dirty="0">
              <a:latin typeface="+mj-lt"/>
              <a:ea typeface="DFKai-SB" panose="03000509000000000000" pitchFamily="65" charset="-120"/>
            </a:endParaRPr>
          </a:p>
          <a:p>
            <a:pPr marL="1204913" lvl="2" indent="-342900" eaLnBrk="1" hangingPunct="1">
              <a:lnSpc>
                <a:spcPts val="2800"/>
              </a:lnSpc>
              <a:spcBef>
                <a:spcPts val="400"/>
              </a:spcBef>
            </a:pPr>
            <a:r>
              <a:rPr lang="zh-CN" altLang="en-US" sz="2200" dirty="0">
                <a:ea typeface="DFKai-SB" panose="03000509000000000000" pitchFamily="65" charset="-120"/>
              </a:rPr>
              <a:t>異端</a:t>
            </a: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的定义 </a:t>
            </a:r>
            <a:r>
              <a:rPr lang="en-US" altLang="zh-TW" sz="2200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一群</a:t>
            </a:r>
            <a:r>
              <a:rPr lang="zh-CN" altLang="en-US" sz="2200" b="1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自称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是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基督教的一个分支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但实际上不是</a:t>
            </a: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,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因为他们在教义上的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严重错误</a:t>
            </a: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. </a:t>
            </a:r>
            <a:r>
              <a:rPr lang="zh-CN" altLang="en-US" sz="22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他们所传的福音不能拯救一个人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。</a:t>
            </a: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marL="1204913" lvl="2" indent="-342900" eaLnBrk="1" hangingPunct="1">
              <a:lnSpc>
                <a:spcPts val="2800"/>
              </a:lnSpc>
              <a:spcBef>
                <a:spcPts val="400"/>
              </a:spcBef>
            </a:pP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彼后 </a:t>
            </a:r>
            <a:r>
              <a:rPr lang="en-US" sz="2200" dirty="0">
                <a:latin typeface="+mj-lt"/>
                <a:ea typeface="DFKai-SB" panose="03000509000000000000" pitchFamily="65" charset="-120"/>
              </a:rPr>
              <a:t>2:1 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从前在人民中，曾有假先知出来；照样，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将来在你们中间，也必有假教师出现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。他们偷偷把使人灭亡的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异端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引进来，甚至否认那曾经买赎他们的主，迅速地自取灭亡</a:t>
            </a: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。</a:t>
            </a: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marL="1204913" lvl="2" indent="-342900" eaLnBrk="1" hangingPunct="1">
              <a:lnSpc>
                <a:spcPts val="2800"/>
              </a:lnSpc>
              <a:spcBef>
                <a:spcPts val="400"/>
              </a:spcBef>
            </a:pP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约一 </a:t>
            </a:r>
            <a:r>
              <a:rPr lang="en-US" altLang="zh-TW" sz="2200" dirty="0">
                <a:latin typeface="+mj-lt"/>
                <a:ea typeface="DFKai-SB" panose="03000509000000000000" pitchFamily="65" charset="-120"/>
              </a:rPr>
              <a:t>2:18 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孩子们，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现在是末世的时候了。你们听过敌基督者要来，现在已经有不少敌基督起来了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；因此我们就知道这是末世的时候了</a:t>
            </a: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。</a:t>
            </a:r>
            <a:endParaRPr lang="en-US" altLang="zh-TW" sz="22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172" y="152400"/>
            <a:ext cx="8892987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为什么需要学习解释圣经？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- 1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4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4399" y="836712"/>
            <a:ext cx="8640763" cy="5929758"/>
          </a:xfrm>
        </p:spPr>
        <p:txBody>
          <a:bodyPr lIns="92075" tIns="46038" rIns="92075" bIns="46038"/>
          <a:lstStyle/>
          <a:p>
            <a:pPr marL="233363" indent="-514350" algn="l" eaLnBrk="1" hangingPunct="1">
              <a:lnSpc>
                <a:spcPts val="2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作为一个基督徒</a:t>
            </a: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警惕異端和假教师。</a:t>
            </a: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大卫教派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(Branch Davidians)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的创始人 大卫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·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考雷什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(David Koresh)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说：“如果圣经是真实的，那么我就是基督。”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(《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时代周刊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》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，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1993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年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3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月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25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日，第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36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页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).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他放火烧了他的聚会地点，</a:t>
            </a:r>
            <a:r>
              <a:rPr lang="zh-CN" altLang="en-US" sz="2400" dirty="0">
                <a:solidFill>
                  <a:srgbClr val="00B0F0"/>
                </a:solidFill>
                <a:latin typeface="+mj-lt"/>
                <a:ea typeface="DFKai-SB" panose="03000509000000000000" pitchFamily="65" charset="-120"/>
              </a:rPr>
              <a:t>使自己和其追随者被活活烧死。</a:t>
            </a:r>
            <a:endParaRPr lang="en-US" sz="2400" dirty="0">
              <a:solidFill>
                <a:srgbClr val="00B0F0"/>
              </a:solidFill>
              <a:latin typeface="+mj-lt"/>
              <a:ea typeface="DFKai-SB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782" y="3261470"/>
            <a:ext cx="4032449" cy="321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461" y="3283144"/>
            <a:ext cx="2437347" cy="320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D487F42-682B-417B-8E75-B7C6C296B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91530"/>
            <a:ext cx="8892987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为什么需要学习解释圣经？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- 2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8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713" y="836712"/>
            <a:ext cx="8640763" cy="5728316"/>
          </a:xfrm>
        </p:spPr>
        <p:txBody>
          <a:bodyPr lIns="92075" tIns="46038" rIns="92075" bIns="46038"/>
          <a:lstStyle/>
          <a:p>
            <a:pPr marL="233363" indent="-514350" algn="l" eaLnBrk="1" hangingPunct="1">
              <a:lnSpc>
                <a:spcPts val="2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FFFF00"/>
                </a:solidFill>
                <a:ea typeface="DFKai-SB" panose="03000509000000000000" pitchFamily="65" charset="-120"/>
              </a:rPr>
              <a:t>作为一个基督徒</a:t>
            </a: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ea typeface="DFKai-SB" panose="03000509000000000000" pitchFamily="65" charset="-120"/>
              </a:rPr>
              <a:t>警惕異端和假教师。</a:t>
            </a:r>
          </a:p>
          <a:p>
            <a:pPr marL="1204913" lvl="2" indent="-342900" eaLnBrk="1" hangingPunct="1">
              <a:lnSpc>
                <a:spcPts val="2400"/>
              </a:lnSpc>
              <a:spcBef>
                <a:spcPts val="400"/>
              </a:spcBef>
            </a:pPr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耶稣警告我们，在他再来之前</a:t>
            </a:r>
            <a:r>
              <a:rPr lang="zh-CN" altLang="en-US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假基督</a:t>
            </a:r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和</a:t>
            </a:r>
            <a:r>
              <a:rPr lang="zh-CN" altLang="en-US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假先知</a:t>
            </a:r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会欺骗神的选民：</a:t>
            </a:r>
          </a:p>
          <a:p>
            <a:pPr marL="1204913" lvl="2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zh-TW" altLang="en-US" dirty="0"/>
              <a:t> </a:t>
            </a:r>
            <a:r>
              <a:rPr lang="en-US" altLang="zh-TW" dirty="0">
                <a:ea typeface="TSC UKai M TT" pitchFamily="49" charset="-122"/>
              </a:rPr>
              <a:t>24:3  </a:t>
            </a:r>
            <a:r>
              <a:rPr lang="zh-CN" altLang="en-US" dirty="0">
                <a:ea typeface="TSC UKai M TT" pitchFamily="49" charset="-122"/>
              </a:rPr>
              <a:t>耶稣坐在橄榄山上，门徒暗中前来问他：“请告诉我们，甚么时候会有这些事呢？你的降临和这世代的终结，有甚么预兆呢？”</a:t>
            </a:r>
            <a:r>
              <a:rPr lang="en-US" altLang="zh-CN" dirty="0">
                <a:ea typeface="TSC UKai M TT" pitchFamily="49" charset="-122"/>
              </a:rPr>
              <a:t>4</a:t>
            </a:r>
            <a:r>
              <a:rPr lang="zh-CN" altLang="en-US" dirty="0">
                <a:ea typeface="TSC UKai M TT" pitchFamily="49" charset="-122"/>
              </a:rPr>
              <a:t>耶稣回答他们：“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你们要小心，不要被人</a:t>
            </a:r>
            <a:r>
              <a:rPr lang="zh-CN" altLang="en-US" dirty="0">
                <a:solidFill>
                  <a:srgbClr val="FF66FF"/>
                </a:solidFill>
                <a:ea typeface="TSC UKai M TT" pitchFamily="49" charset="-122"/>
              </a:rPr>
              <a:t>迷惑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；</a:t>
            </a:r>
            <a:r>
              <a:rPr lang="en-US" altLang="zh-CN" dirty="0">
                <a:solidFill>
                  <a:srgbClr val="FFFF00"/>
                </a:solidFill>
                <a:ea typeface="TSC UKai M TT" pitchFamily="49" charset="-122"/>
              </a:rPr>
              <a:t>5 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因为许多人要</a:t>
            </a:r>
            <a:r>
              <a:rPr lang="zh-CN" altLang="en-US" dirty="0">
                <a:solidFill>
                  <a:srgbClr val="FF66FF"/>
                </a:solidFill>
                <a:ea typeface="TSC UKai M TT" pitchFamily="49" charset="-122"/>
              </a:rPr>
              <a:t>假冒我的名而来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，说：‘我就是基督’，并且要迷惑许多的人。</a:t>
            </a:r>
            <a:r>
              <a:rPr lang="en-US" altLang="zh-TW" dirty="0">
                <a:solidFill>
                  <a:srgbClr val="FFFF00"/>
                </a:solidFill>
                <a:ea typeface="TSC UKai M TT" pitchFamily="49" charset="-122"/>
              </a:rPr>
              <a:t>. . .</a:t>
            </a:r>
            <a:r>
              <a:rPr lang="zh-TW" altLang="en-US" dirty="0">
                <a:solidFill>
                  <a:srgbClr val="FFFF00"/>
                </a:solidFill>
                <a:ea typeface="TSC UKai M TT" pitchFamily="49" charset="-122"/>
              </a:rPr>
              <a:t>  </a:t>
            </a:r>
            <a:r>
              <a:rPr lang="en-US" altLang="zh-TW" dirty="0">
                <a:solidFill>
                  <a:srgbClr val="FFFF00"/>
                </a:solidFill>
                <a:ea typeface="TSC UKai M TT" pitchFamily="49" charset="-122"/>
              </a:rPr>
              <a:t>11 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也有许多</a:t>
            </a:r>
            <a:r>
              <a:rPr lang="zh-CN" altLang="en-US" dirty="0">
                <a:solidFill>
                  <a:srgbClr val="FF66FF"/>
                </a:solidFill>
                <a:ea typeface="TSC UKai M TT" pitchFamily="49" charset="-122"/>
              </a:rPr>
              <a:t>假先知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出现，要</a:t>
            </a:r>
            <a:r>
              <a:rPr lang="zh-CN" altLang="en-US" dirty="0">
                <a:solidFill>
                  <a:srgbClr val="FF66FF"/>
                </a:solidFill>
                <a:ea typeface="TSC UKai M TT" pitchFamily="49" charset="-122"/>
              </a:rPr>
              <a:t>迷惑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许多人</a:t>
            </a:r>
            <a:r>
              <a:rPr lang="zh-TW" altLang="en-US" dirty="0">
                <a:solidFill>
                  <a:srgbClr val="FFFF00"/>
                </a:solidFill>
                <a:ea typeface="TSC UKai M TT" pitchFamily="49" charset="-122"/>
              </a:rPr>
              <a:t>。</a:t>
            </a:r>
            <a:endParaRPr lang="en-US" altLang="zh-TW" dirty="0">
              <a:solidFill>
                <a:srgbClr val="FFFF00"/>
              </a:solidFill>
              <a:ea typeface="TSC UKai M TT" pitchFamily="49" charset="-122"/>
            </a:endParaRPr>
          </a:p>
          <a:p>
            <a:pPr marL="1204913" lvl="2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dirty="0">
                <a:ea typeface="TSC UKai M TT" pitchFamily="49" charset="-122"/>
              </a:rPr>
              <a:t>24: 23  </a:t>
            </a:r>
            <a:r>
              <a:rPr lang="zh-CN" altLang="en-US" dirty="0">
                <a:ea typeface="TSC UKai M TT" pitchFamily="49" charset="-122"/>
              </a:rPr>
              <a:t>那时，如果有人对你们说：‘看哪，基督在这里！’或说：‘他在那里！’你们不要信，</a:t>
            </a:r>
            <a:r>
              <a:rPr lang="en-US" altLang="zh-CN" dirty="0">
                <a:ea typeface="TSC UKai M TT" pitchFamily="49" charset="-122"/>
              </a:rPr>
              <a:t>24 </a:t>
            </a:r>
            <a:r>
              <a:rPr lang="zh-CN" altLang="en-US" dirty="0">
                <a:ea typeface="TSC UKai M TT" pitchFamily="49" charset="-122"/>
              </a:rPr>
              <a:t>因为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必有</a:t>
            </a:r>
            <a:r>
              <a:rPr lang="zh-CN" altLang="en-US" dirty="0">
                <a:solidFill>
                  <a:srgbClr val="FF66FF"/>
                </a:solidFill>
                <a:ea typeface="TSC UKai M TT" pitchFamily="49" charset="-122"/>
              </a:rPr>
              <a:t>假基督和假先知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出现，</a:t>
            </a:r>
            <a:r>
              <a:rPr lang="zh-CN" altLang="en-US" dirty="0">
                <a:solidFill>
                  <a:srgbClr val="FF66FF"/>
                </a:solidFill>
                <a:ea typeface="TSC UKai M TT" pitchFamily="49" charset="-122"/>
              </a:rPr>
              <a:t>显大神迹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和</a:t>
            </a:r>
            <a:r>
              <a:rPr lang="zh-CN" altLang="en-US" dirty="0">
                <a:solidFill>
                  <a:srgbClr val="FF66FF"/>
                </a:solidFill>
                <a:ea typeface="TSC UKai M TT" pitchFamily="49" charset="-122"/>
              </a:rPr>
              <a:t>奇事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；如果可以的话，他们连选民也要</a:t>
            </a:r>
            <a:r>
              <a:rPr lang="zh-CN" altLang="en-US" dirty="0">
                <a:solidFill>
                  <a:srgbClr val="FF66FF"/>
                </a:solidFill>
                <a:ea typeface="TSC UKai M TT" pitchFamily="49" charset="-122"/>
              </a:rPr>
              <a:t>迷惑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。</a:t>
            </a:r>
            <a:r>
              <a:rPr lang="en-US" altLang="zh-CN" dirty="0">
                <a:solidFill>
                  <a:srgbClr val="FFFF00"/>
                </a:solidFill>
                <a:ea typeface="TSC UKai M TT" pitchFamily="49" charset="-122"/>
              </a:rPr>
              <a:t>25</a:t>
            </a:r>
            <a:r>
              <a:rPr lang="zh-CN" altLang="en-US" dirty="0">
                <a:solidFill>
                  <a:srgbClr val="FFFF00"/>
                </a:solidFill>
                <a:ea typeface="TSC UKai M TT" pitchFamily="49" charset="-122"/>
              </a:rPr>
              <a:t>你们看！我已经事先告诉你们了。</a:t>
            </a:r>
            <a:endParaRPr lang="en-US" altLang="zh-TW" dirty="0">
              <a:solidFill>
                <a:srgbClr val="FFFF00"/>
              </a:solidFill>
              <a:ea typeface="TSC UKai M TT" pitchFamily="49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133FE4A-7678-4F05-91A6-490D01351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91530"/>
            <a:ext cx="8892987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为什么需要学习解释圣经？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- 3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0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3" y="1124744"/>
            <a:ext cx="8892987" cy="5580856"/>
          </a:xfrm>
        </p:spPr>
        <p:txBody>
          <a:bodyPr lIns="92075" tIns="46038" rIns="92075" bIns="46038"/>
          <a:lstStyle/>
          <a:p>
            <a:pPr marL="233363" indent="-514350" algn="l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FFFF00"/>
                </a:solidFill>
                <a:ea typeface="DFKai-SB" panose="03000509000000000000" pitchFamily="65" charset="-120"/>
              </a:rPr>
              <a:t>作为一个基督徒</a:t>
            </a: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ea typeface="DFKai-SB" panose="03000509000000000000" pitchFamily="65" charset="-120"/>
              </a:rPr>
              <a:t>警惕異端和假教师。</a:t>
            </a:r>
            <a:endParaRPr lang="en-US" altLang="zh-CN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1204913" lvl="2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统一教会的创建者</a:t>
            </a:r>
            <a:r>
              <a:rPr lang="zh-TW" altLang="en-US" dirty="0">
                <a:solidFill>
                  <a:srgbClr val="FF66FF"/>
                </a:solidFill>
                <a:latin typeface="+mj-lt"/>
                <a:ea typeface="DFKai-SB" panose="03000509000000000000" pitchFamily="65" charset="-120"/>
              </a:rPr>
              <a:t>文鲜明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（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Sun </a:t>
            </a:r>
            <a:r>
              <a:rPr lang="en-US" altLang="zh-CN" dirty="0" err="1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Myung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 Moon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）声称他是弥赛亚和第二次降临的基督。 他是来完成耶稣未完成的使命。</a:t>
            </a:r>
            <a:r>
              <a:rPr lang="zh-TW" altLang="en-US" dirty="0">
                <a:solidFill>
                  <a:srgbClr val="FF66FF"/>
                </a:solidFill>
                <a:latin typeface="+mj-lt"/>
                <a:ea typeface="DFKai-SB" panose="03000509000000000000" pitchFamily="65" charset="-120"/>
              </a:rPr>
              <a:t>文鲜明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（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Moon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）为他的追随者们举行了集体的婚礼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--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对那些从未谋面甚至讲不同语言的人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. </a:t>
            </a:r>
            <a:endParaRPr lang="en-US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2843" y="3929066"/>
            <a:ext cx="8821646" cy="2668286"/>
            <a:chOff x="107504" y="3791488"/>
            <a:chExt cx="8900934" cy="273630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791488"/>
              <a:ext cx="2922266" cy="2736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44" y="3808608"/>
              <a:ext cx="2719184" cy="2719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816228"/>
              <a:ext cx="2996278" cy="2711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88B20C4D-3B32-40CD-B529-CFF024B17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91530"/>
            <a:ext cx="8892987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为什么需要学习解释圣经？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- 4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0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556" y="1772816"/>
            <a:ext cx="7848600" cy="375039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n-US" altLang="zh-TW" sz="2800" dirty="0">
              <a:solidFill>
                <a:srgbClr val="FFFF00"/>
              </a:solidFill>
              <a:ea typeface="TSC UKai M TT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如果我不在教会</a:t>
            </a:r>
            <a:r>
              <a:rPr lang="zh-TW" altLang="en-US" sz="3600" b="0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聚会</a:t>
            </a:r>
            <a:r>
              <a:rPr lang="zh-CN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里教导圣经，</a:t>
            </a:r>
            <a:endParaRPr lang="en-US" altLang="zh-CN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为什么我还需要学习基本释经学？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66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599" y="739763"/>
            <a:ext cx="8686800" cy="5857589"/>
          </a:xfrm>
        </p:spPr>
        <p:txBody>
          <a:bodyPr lIns="92075" tIns="46038" rIns="92075" bIns="46038"/>
          <a:lstStyle/>
          <a:p>
            <a:pPr marL="233363" indent="-514350" algn="l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作为一个基督徒</a:t>
            </a: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警惕異端和假教师</a:t>
            </a:r>
            <a:endParaRPr lang="en-US" altLang="zh-CN" sz="2400" dirty="0">
              <a:latin typeface="+mj-lt"/>
              <a:ea typeface="DFKai-SB" panose="03000509000000000000" pitchFamily="65" charset="-120"/>
            </a:endParaRPr>
          </a:p>
          <a:p>
            <a:pPr marL="1204913" lvl="2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dirty="0">
                <a:latin typeface="+mj-lt"/>
                <a:ea typeface="DFKai-SB" panose="03000509000000000000" pitchFamily="65" charset="-120"/>
              </a:rPr>
              <a:t>保罗</a:t>
            </a:r>
            <a:r>
              <a:rPr lang="zh-TW" altLang="en-US" dirty="0">
                <a:latin typeface="+mj-lt"/>
                <a:ea typeface="DFKai-SB" panose="03000509000000000000" pitchFamily="65" charset="-120"/>
              </a:rPr>
              <a:t>也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警告我们要提防假教师</a:t>
            </a:r>
            <a:endParaRPr lang="en-US" altLang="zh-CN" dirty="0">
              <a:latin typeface="+mj-lt"/>
              <a:ea typeface="DFKai-SB" panose="03000509000000000000" pitchFamily="65" charset="-120"/>
            </a:endParaRPr>
          </a:p>
          <a:p>
            <a:pPr marL="862013" lvl="2" indent="0" eaLnBrk="1" hangingPunct="1">
              <a:lnSpc>
                <a:spcPts val="3000"/>
              </a:lnSpc>
              <a:spcBef>
                <a:spcPts val="400"/>
              </a:spcBef>
              <a:buNone/>
            </a:pPr>
            <a:r>
              <a:rPr lang="en-US" altLang="zh-CN" dirty="0">
                <a:latin typeface="+mj-lt"/>
                <a:ea typeface="DFKai-SB" panose="03000509000000000000" pitchFamily="65" charset="-120"/>
              </a:rPr>
              <a:t> </a:t>
            </a:r>
            <a:endParaRPr lang="en-US" altLang="zh-TW" dirty="0">
              <a:latin typeface="+mj-lt"/>
              <a:ea typeface="DFKai-SB" panose="03000509000000000000" pitchFamily="65" charset="-120"/>
            </a:endParaRPr>
          </a:p>
          <a:p>
            <a:pPr marL="1204913" lvl="2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dirty="0">
                <a:latin typeface="+mj-lt"/>
                <a:ea typeface="DFKai-SB" panose="03000509000000000000" pitchFamily="65" charset="-120"/>
              </a:rPr>
              <a:t>帖后 </a:t>
            </a:r>
            <a:r>
              <a:rPr lang="en-US" altLang="zh-TW" dirty="0">
                <a:latin typeface="+mj-lt"/>
                <a:ea typeface="DFKai-SB" panose="03000509000000000000" pitchFamily="65" charset="-120"/>
              </a:rPr>
              <a:t>2:8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那时，这不法的人必要显露出来。主耶稣要用自己口中的气除掉他，以自己再来所显现的光辉消灭他。</a:t>
            </a:r>
            <a:r>
              <a:rPr lang="en-US" altLang="zh-TW" dirty="0">
                <a:latin typeface="+mj-lt"/>
                <a:ea typeface="DFKai-SB" panose="03000509000000000000" pitchFamily="65" charset="-120"/>
              </a:rPr>
              <a:t>9 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这不法的人来到，是照着撒但的行动，行各样的</a:t>
            </a:r>
            <a:r>
              <a:rPr lang="zh-CN" altLang="en-US" dirty="0">
                <a:solidFill>
                  <a:srgbClr val="FF66FF"/>
                </a:solidFill>
                <a:latin typeface="+mj-lt"/>
                <a:ea typeface="DFKai-SB" panose="03000509000000000000" pitchFamily="65" charset="-120"/>
              </a:rPr>
              <a:t>异能奇迹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和</a:t>
            </a:r>
            <a:r>
              <a:rPr lang="zh-CN" altLang="en-US" dirty="0">
                <a:solidFill>
                  <a:srgbClr val="FF66FF"/>
                </a:solidFill>
                <a:latin typeface="+mj-lt"/>
                <a:ea typeface="DFKai-SB" panose="03000509000000000000" pitchFamily="65" charset="-120"/>
              </a:rPr>
              <a:t>荒诞的事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. </a:t>
            </a:r>
          </a:p>
          <a:p>
            <a:pPr marL="1604963" lvl="2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当基督徒看到 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超自然事件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” 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就立刻断定这是圣灵的工作时，我会感到非常紧张。</a:t>
            </a:r>
            <a:endParaRPr lang="en-US" altLang="zh-TW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1604963" lvl="2" indent="-342900" eaLnBrk="1" hangingPunct="1">
              <a:lnSpc>
                <a:spcPts val="3000"/>
              </a:lnSpc>
            </a:pPr>
            <a:r>
              <a:rPr lang="zh-CN" altLang="en-US" dirty="0">
                <a:latin typeface="+mj-lt"/>
                <a:ea typeface="DFKai-SB" panose="03000509000000000000" pitchFamily="65" charset="-120"/>
              </a:rPr>
              <a:t>难道他们没有读过创世纪第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3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章吗？狡猾并且会说话的蛇不可能是天然的！</a:t>
            </a:r>
            <a:endParaRPr lang="en-US" altLang="zh-CN" dirty="0">
              <a:latin typeface="+mj-lt"/>
              <a:ea typeface="DFKai-SB" panose="03000509000000000000" pitchFamily="65" charset="-120"/>
            </a:endParaRPr>
          </a:p>
          <a:p>
            <a:pPr marL="1604963" lvl="2" indent="-342900" eaLnBrk="1" hangingPunct="1">
              <a:lnSpc>
                <a:spcPts val="3000"/>
              </a:lnSpc>
            </a:pPr>
            <a:r>
              <a:rPr lang="zh-CN" altLang="en-US" dirty="0">
                <a:latin typeface="+mj-lt"/>
                <a:ea typeface="DFKai-SB" panose="03000509000000000000" pitchFamily="65" charset="-120"/>
              </a:rPr>
              <a:t>难道他们没有读过约伯记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1-2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章吗？撒旦可以通过各种超自然和人为的事件发动各样的攻击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!</a:t>
            </a:r>
            <a:endParaRPr lang="en-US" altLang="zh-TW" dirty="0">
              <a:latin typeface="+mj-lt"/>
              <a:ea typeface="DFKai-SB" panose="03000509000000000000" pitchFamily="65" charset="-120"/>
            </a:endParaRPr>
          </a:p>
          <a:p>
            <a:pPr marL="1204913" lvl="2" indent="-342900" eaLnBrk="1" hangingPunct="1">
              <a:lnSpc>
                <a:spcPts val="2200"/>
              </a:lnSpc>
            </a:pPr>
            <a:endParaRPr lang="en-US" altLang="zh-TW" sz="2000" dirty="0">
              <a:ea typeface="TSC UKai M TT" pitchFamily="49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829DCC9-E6B3-4913-968E-0EFCC87C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91530"/>
            <a:ext cx="8892987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为什么需要学习解释圣经？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- 5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2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269" y="643636"/>
            <a:ext cx="8569460" cy="6156920"/>
          </a:xfrm>
        </p:spPr>
        <p:txBody>
          <a:bodyPr lIns="92075" tIns="46038" rIns="92075" bIns="46038"/>
          <a:lstStyle/>
          <a:p>
            <a:pPr marL="233363" indent="-514350" algn="l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作为基督徒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要警惕</a:t>
            </a:r>
            <a:r>
              <a:rPr lang="zh-CN" altLang="en-US" sz="2400" dirty="0">
                <a:ea typeface="DFKai-SB" panose="03000509000000000000" pitchFamily="65" charset="-120"/>
              </a:rPr>
              <a:t>異端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和假教师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人民圣殿教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(Peoples Temple)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的创始人吉姆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·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琼斯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(Jim Jones)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声称他是耶稣，甘地，佛陀，列宁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和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圣父的转世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</a:t>
            </a: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吉姆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·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琼斯说：“您需要相信的是您所看到的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…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如果您将我视为您的朋友，我将成为您的朋友。 如果您将我视为您的父亲，我将成为您的父亲，对于那些没有父亲的人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...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如果您将我视为您的救世主，那么我将成为您的救世主。 如果您将我视为您的上帝，我将成为您的上帝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。”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87624" y="4077073"/>
            <a:ext cx="6912768" cy="2709514"/>
            <a:chOff x="1187624" y="4480237"/>
            <a:chExt cx="6432376" cy="229926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480237"/>
              <a:ext cx="1512168" cy="2299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4527171"/>
              <a:ext cx="2278370" cy="2252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772" y="4536871"/>
              <a:ext cx="1633228" cy="2232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3E591CC5-6C9B-409F-B933-73F12456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91530"/>
            <a:ext cx="8892987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为什么需要学习解释圣经？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- 6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02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326" y="679448"/>
            <a:ext cx="8875650" cy="6021288"/>
          </a:xfrm>
        </p:spPr>
        <p:txBody>
          <a:bodyPr lIns="92075" tIns="46038" rIns="92075" bIns="46038"/>
          <a:lstStyle/>
          <a:p>
            <a:pPr marL="233363" indent="-514350" algn="l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作为基督徒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要警惕異端和假教师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他带领他的追随者到圭亚那的琼斯镇 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Jonestown, Guyana 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)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建立殖民地。</a:t>
            </a:r>
            <a:endParaRPr lang="en-US" altLang="zh-CN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1978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年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11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月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18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日，他和他的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909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名追随者饮用掺有氰化物的饮料 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(Kool Aid) </a:t>
            </a:r>
            <a:r>
              <a:rPr lang="zh-TW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集体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自杀。</a:t>
            </a:r>
            <a:endParaRPr lang="en-US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67680"/>
            <a:ext cx="7413548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02EC17B-8BF7-4F67-9C19-3517A140F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91530"/>
            <a:ext cx="8892987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为什么需要学习解释圣经？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- 7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2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326" y="679448"/>
            <a:ext cx="8875650" cy="6021288"/>
          </a:xfrm>
        </p:spPr>
        <p:txBody>
          <a:bodyPr lIns="92075" tIns="46038" rIns="92075" bIns="46038"/>
          <a:lstStyle/>
          <a:p>
            <a:pPr marL="233363" indent="-514350" algn="l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作为基督徒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要警惕異端和假教师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2EC17B-8BF7-4F67-9C19-3517A140F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91530"/>
            <a:ext cx="8892987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为什么需要学习解释圣经？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- 8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592E536-F423-46D9-83A1-DAF1CBF2A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95" y="1628800"/>
            <a:ext cx="3017977" cy="5137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8D34AA-9D6B-4B2B-98FC-3AA46FADB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881" y="1202739"/>
            <a:ext cx="1373383" cy="68669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A41EBA-82A1-44E9-8CFD-1A6259CDF0B4}"/>
              </a:ext>
            </a:extLst>
          </p:cNvPr>
          <p:cNvCxnSpPr>
            <a:cxnSpLocks/>
          </p:cNvCxnSpPr>
          <p:nvPr/>
        </p:nvCxnSpPr>
        <p:spPr bwMode="auto">
          <a:xfrm flipH="1">
            <a:off x="3563887" y="1527671"/>
            <a:ext cx="2016224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0E86D20-FA64-680C-7061-EA587E55646E}"/>
              </a:ext>
            </a:extLst>
          </p:cNvPr>
          <p:cNvSpPr txBox="1"/>
          <p:nvPr/>
        </p:nvSpPr>
        <p:spPr>
          <a:xfrm>
            <a:off x="6804248" y="1312718"/>
            <a:ext cx="1136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Guyana</a:t>
            </a:r>
          </a:p>
        </p:txBody>
      </p:sp>
    </p:spTree>
    <p:extLst>
      <p:ext uri="{BB962C8B-B14F-4D97-AF65-F5344CB8AC3E}">
        <p14:creationId xmlns:p14="http://schemas.microsoft.com/office/powerpoint/2010/main" val="410424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6882" y="823718"/>
            <a:ext cx="8470235" cy="5965395"/>
          </a:xfrm>
        </p:spPr>
        <p:txBody>
          <a:bodyPr lIns="92075" tIns="46038" rIns="92075" bIns="46038"/>
          <a:lstStyle/>
          <a:p>
            <a:pPr marL="346075" indent="-346075" algn="l" eaLnBrk="1" hangingPunct="1">
              <a:lnSpc>
                <a:spcPts val="3000"/>
              </a:lnSpc>
              <a:buFont typeface="+mj-lt"/>
              <a:buAutoNum type="arabicPeriod" startAt="3"/>
            </a:pPr>
            <a:r>
              <a:rPr lang="zh-TW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投入福音大使命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  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– </a:t>
            </a:r>
            <a:r>
              <a:rPr lang="zh-TW" altLang="en-US" sz="2400" dirty="0">
                <a:ea typeface="DFKai-SB" panose="03000509000000000000" pitchFamily="65" charset="-120"/>
              </a:rPr>
              <a:t>太 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28: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19-20 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所以，你们要去使万民作我的门徒，奉父子圣灵的名，给他们施洗，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20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我吩咐你们的一切，都要教导他们遵守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。这样，我就常常与你们同在，直到这世代的终结。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”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  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algn="l" eaLnBrk="1" hangingPunct="1">
              <a:lnSpc>
                <a:spcPts val="3000"/>
              </a:lnSpc>
            </a:pP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62013" lvl="1" indent="-342900" eaLnBrk="1" hangingPunct="1">
              <a:lnSpc>
                <a:spcPts val="3000"/>
              </a:lnSpc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我们必须知道上帝要求我们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遵守哪些诫命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和 我们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应该如果遵守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！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62013" lvl="1" indent="-342900" eaLnBrk="1" hangingPunct="1">
              <a:lnSpc>
                <a:spcPts val="3000"/>
              </a:lnSpc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例如，美国牧师特里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·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琼斯（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Terry Jones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）焚烧了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《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古兰经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》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 他还将视频放到网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(YouTube)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上。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62013" lvl="1" indent="-342900" eaLnBrk="1" hangingPunct="1">
              <a:lnSpc>
                <a:spcPts val="3000"/>
              </a:lnSpc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此事件激怒的阿富汗人！ 当</a:t>
            </a:r>
            <a:r>
              <a:rPr lang="zh-CN" altLang="en-US" sz="2400" dirty="0">
                <a:ea typeface="DFKai-SB" panose="03000509000000000000" pitchFamily="65" charset="-120"/>
              </a:rPr>
              <a:t>他们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找不到美国人发泄愤怒时，他们最终杀死了至少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11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名在当地帮助阿富汗的联合国工人。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62013" lvl="1" indent="-342900" eaLnBrk="1" hangingPunct="1">
              <a:lnSpc>
                <a:spcPts val="3000"/>
              </a:lnSpc>
            </a:pPr>
            <a:r>
              <a:rPr lang="en-US" altLang="zh-TW" sz="2000" dirty="0">
                <a:latin typeface="+mj-lt"/>
                <a:ea typeface="DFKai-SB" panose="03000509000000000000" pitchFamily="65" charset="-120"/>
                <a:hlinkClick r:id="rId3"/>
              </a:rPr>
              <a:t>http://www.cbsnews.com/video/watch/?id=7361534n</a:t>
            </a:r>
            <a:r>
              <a:rPr lang="en-US" altLang="zh-TW" sz="2000" dirty="0">
                <a:latin typeface="+mj-lt"/>
                <a:ea typeface="DFKai-SB" panose="03000509000000000000" pitchFamily="65" charset="-120"/>
              </a:rPr>
              <a:t> </a:t>
            </a:r>
          </a:p>
          <a:p>
            <a:pPr marL="862013" lvl="1" indent="-342900" eaLnBrk="1" hangingPunct="1">
              <a:lnSpc>
                <a:spcPts val="3000"/>
              </a:lnSpc>
            </a:pPr>
            <a:r>
              <a:rPr lang="en-US" altLang="zh-TW" sz="2000" dirty="0">
                <a:latin typeface="+mj-lt"/>
                <a:ea typeface="DFKai-SB" panose="03000509000000000000" pitchFamily="65" charset="-120"/>
                <a:hlinkClick r:id="rId4"/>
              </a:rPr>
              <a:t>http://www.msnbc.msn.com/id/21134540/vp/42403440#42403440</a:t>
            </a:r>
            <a:r>
              <a:rPr lang="en-US" altLang="zh-TW" sz="2000" dirty="0">
                <a:latin typeface="+mj-lt"/>
                <a:ea typeface="DFKai-SB" panose="03000509000000000000" pitchFamily="65" charset="-12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5493" y="60960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5736" y="68887"/>
            <a:ext cx="5117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Arial" charset="0"/>
              </a:rPr>
              <a:t>学习解释圣经的最终目的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Arial" charset="0"/>
              </a:rPr>
              <a:t>-3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701080"/>
            <a:ext cx="8640763" cy="6156920"/>
          </a:xfrm>
        </p:spPr>
        <p:txBody>
          <a:bodyPr lIns="92075" tIns="46038" rIns="92075" bIns="46038"/>
          <a:lstStyle/>
          <a:p>
            <a:pPr marL="233363" indent="-514350" algn="l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作为基督徒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要警惕異端和假教师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1978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年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11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月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18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日在圭亚那的琼斯镇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(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Jonestown, Guyana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)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发生的大规模集体自杀事件，是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2001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年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911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恐怖袭击之前，美国平民在非自然灾害中丧生的最大一次。</a:t>
            </a:r>
            <a:endParaRPr lang="en-US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750502"/>
            <a:ext cx="6500858" cy="410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9AF9F6D-7677-4BFA-B100-9898E766C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91530"/>
            <a:ext cx="8892987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为什么需要学习解释圣经？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- 9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587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493" y="656692"/>
            <a:ext cx="8640763" cy="6048908"/>
          </a:xfrm>
        </p:spPr>
        <p:txBody>
          <a:bodyPr lIns="92075" tIns="46038" rIns="92075" bIns="46038"/>
          <a:lstStyle/>
          <a:p>
            <a:pPr marL="233363" indent="-514350" algn="l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作为基督徒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要警惕異端和假教师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1978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年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11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月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18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日，圭亚那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,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琼斯镇发生大规模集体自杀事件。</a:t>
            </a:r>
            <a:endParaRPr lang="en-US" altLang="zh-CN" sz="24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不要以为重生的基督徒不会受邪灵的欺骗。在中国，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 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东方闪电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”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異端中有重生的基督徒，因为他们在面对異端时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没有基本教义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(doctrine)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上的辨别力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9512" y="3500438"/>
            <a:ext cx="8870862" cy="3234222"/>
            <a:chOff x="179512" y="3227424"/>
            <a:chExt cx="8870862" cy="350723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229696"/>
              <a:ext cx="5257446" cy="350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227424"/>
              <a:ext cx="3470262" cy="350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B58FB43B-2A74-4C03-847A-DADD7E31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91530"/>
            <a:ext cx="8892987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为什么需要学习解释圣经？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- 10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1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617" y="836712"/>
            <a:ext cx="8640763" cy="5784744"/>
          </a:xfrm>
        </p:spPr>
        <p:txBody>
          <a:bodyPr lIns="92075" tIns="46038" rIns="92075" bIns="46038"/>
          <a:lstStyle/>
          <a:p>
            <a:pPr algn="l" eaLnBrk="1" hangingPunct="1">
              <a:lnSpc>
                <a:spcPts val="2200"/>
              </a:lnSpc>
            </a:pP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2. 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作为基督徒父母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要警惕邪教和假教师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1196975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约一 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4:1-2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亲爱的，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不要每个灵都信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，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总要试验那些灵是否出于　神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，因为有许多假先知已经来到世上了。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2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你们可以这样认出　神的灵：凡是承认耶稣基督是成了肉身来的，那灵就是出于　神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。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3000"/>
              </a:lnSpc>
              <a:spcBef>
                <a:spcPts val="1200"/>
              </a:spcBef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每个异端都有他们的经文！异端用圣经证明他们的合法性。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例如，中国异端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东方闪电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”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用经文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: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 太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24:27 “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电光怎样从东方闪出来，一直照到西方，人子降临的时候，也是这样。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” 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如果你不懂圣经的基本解释的方法，你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怎么能辨别异端对圣经的错误的解释或应用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？</a:t>
            </a:r>
            <a:endParaRPr lang="en-US" altLang="zh-CN" sz="2400" dirty="0">
              <a:latin typeface="+mj-lt"/>
              <a:ea typeface="DFKai-SB" panose="03000509000000000000" pitchFamily="65" charset="-120"/>
            </a:endParaRPr>
          </a:p>
          <a:p>
            <a:pPr marL="804863" lvl="1" indent="-342900" eaLnBrk="1" hangingPunct="1">
              <a:lnSpc>
                <a:spcPts val="3000"/>
              </a:lnSpc>
              <a:spcBef>
                <a:spcPts val="400"/>
              </a:spcBef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如果你不懂基本的基督教的教义，你怎么能辨别出错误的教导？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. . . . .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你正在 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处于危险之中！”</a:t>
            </a:r>
            <a:endParaRPr lang="en-US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1F2B7B8-A2B4-4956-8CCA-F4BA40A4B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91530"/>
            <a:ext cx="8892987" cy="39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为什么需要学习解释圣经？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- 11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6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6882" y="823718"/>
            <a:ext cx="8470235" cy="5965395"/>
          </a:xfrm>
        </p:spPr>
        <p:txBody>
          <a:bodyPr lIns="92075" tIns="46038" rIns="92075" bIns="46038"/>
          <a:lstStyle/>
          <a:p>
            <a:pPr marL="0" lvl="8" indent="0">
              <a:lnSpc>
                <a:spcPts val="3000"/>
              </a:lnSpc>
              <a:buNone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美国牧师特里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·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琼斯（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Terry Jones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）焚烧了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《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古兰经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》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 他还将视频放到网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(YouTube)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上。此事件</a:t>
            </a:r>
            <a:r>
              <a:rPr lang="zh-CN" altLang="en-US" sz="2400" dirty="0">
                <a:ea typeface="DFKai-SB" panose="03000509000000000000" pitchFamily="65" charset="-120"/>
              </a:rPr>
              <a:t>激怒的阿富汗人！ 当他们找不到美国人发泄愤怒时，他们最终杀死了至少</a:t>
            </a:r>
            <a:r>
              <a:rPr lang="en-US" altLang="zh-CN" sz="2400" dirty="0">
                <a:ea typeface="DFKai-SB" panose="03000509000000000000" pitchFamily="65" charset="-120"/>
              </a:rPr>
              <a:t>11</a:t>
            </a:r>
            <a:r>
              <a:rPr lang="zh-CN" altLang="en-US" sz="2400" dirty="0">
                <a:ea typeface="DFKai-SB" panose="03000509000000000000" pitchFamily="65" charset="-120"/>
              </a:rPr>
              <a:t>名在当地帮助阿富汗的联合国工人。</a:t>
            </a:r>
            <a:endParaRPr lang="en-US" altLang="zh-TW" sz="2400" dirty="0">
              <a:ea typeface="DFKai-SB" panose="03000509000000000000" pitchFamily="65" charset="-120"/>
            </a:endParaRPr>
          </a:p>
          <a:p>
            <a:pPr marL="0" lvl="8" indent="0">
              <a:lnSpc>
                <a:spcPts val="3000"/>
              </a:lnSpc>
              <a:buNone/>
            </a:pPr>
            <a:endParaRPr lang="en-US" altLang="zh-CN" sz="2400" dirty="0">
              <a:latin typeface="+mj-lt"/>
              <a:ea typeface="DFKai-SB" panose="03000509000000000000" pitchFamily="65" charset="-120"/>
            </a:endParaRPr>
          </a:p>
          <a:p>
            <a:pPr marL="0" lvl="8" indent="0">
              <a:lnSpc>
                <a:spcPts val="3000"/>
              </a:lnSpc>
              <a:buNone/>
            </a:pPr>
            <a:endParaRPr lang="en-US" altLang="zh-TW" sz="24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5493" y="60960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5736" y="68887"/>
            <a:ext cx="5117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Arial" charset="0"/>
              </a:rPr>
              <a:t>学习解释圣经的最终目的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Arial" charset="0"/>
              </a:rPr>
              <a:t>-3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EA649-72DD-97CD-405C-113FB3F40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65" y="2717200"/>
            <a:ext cx="2970330" cy="3960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AF4EAD-0FF2-2A17-736A-4C08277C8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266" y="2717200"/>
            <a:ext cx="56808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366" y="1556792"/>
            <a:ext cx="8785100" cy="5148808"/>
          </a:xfrm>
        </p:spPr>
        <p:txBody>
          <a:bodyPr lIns="92075" tIns="46038" rIns="92075" bIns="46038"/>
          <a:lstStyle/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解释圣经的定义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解释圣经的圣经根据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如果我们能读圣经，为什么我们需要学习如何解释圣经？</a:t>
            </a:r>
            <a:endParaRPr lang="en-US" altLang="zh-CN" sz="28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解释圣经的步骤</a:t>
            </a:r>
            <a:endParaRPr lang="en-US" altLang="zh-TW" sz="2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解释圣经的正确和错误的方法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解释圣经中使用的特别术语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latin typeface="+mj-lt"/>
                <a:ea typeface="DFKai-SB" panose="03000509000000000000" pitchFamily="65" charset="-120"/>
              </a:rPr>
              <a:t>学习解释圣经的最终目的</a:t>
            </a:r>
            <a:endParaRPr lang="en-US" altLang="zh-TW" sz="2800" dirty="0">
              <a:latin typeface="+mj-lt"/>
              <a:ea typeface="DFKai-SB" panose="03000509000000000000" pitchFamily="65" charset="-120"/>
            </a:endParaRPr>
          </a:p>
          <a:p>
            <a:pPr marL="285750" indent="-28575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8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解释圣经的资质</a:t>
            </a:r>
            <a:endParaRPr lang="en-US" altLang="zh-TW" sz="28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2703" y="152400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课程引言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大纲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50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50096"/>
            <a:ext cx="7848600" cy="2232248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zh-CN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谁能够学习阐述圣经？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932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857232"/>
            <a:ext cx="8821644" cy="5668112"/>
          </a:xfrm>
        </p:spPr>
        <p:txBody>
          <a:bodyPr lIns="92075" tIns="46038" rIns="92075" bIns="46038"/>
          <a:lstStyle/>
          <a:p>
            <a:pPr marL="57150" algn="l" eaLnBrk="1" hangingPunct="1"/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谁可以学习圣经阐述？</a:t>
            </a:r>
            <a:endParaRPr lang="en-US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457200" indent="-400050" algn="l" eaLnBrk="1" hangingPunct="1">
              <a:buFont typeface="+mj-lt"/>
              <a:buAutoNum type="arabicPeriod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重生的人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461963" lvl="1" indent="0" eaLnBrk="1" hangingPunct="1">
              <a:buNone/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林前 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2:14 “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然而属血气的人不接受　神的灵的事，因为他以为是愚笨的；而且他也不能够明白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，因为这些事，要有属灵的眼光才能领悟。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15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属灵的人能看透万事，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却没有人能看透他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”</a:t>
            </a:r>
          </a:p>
          <a:p>
            <a:pPr marL="919163" lvl="1" indent="-457200" eaLnBrk="1" hangingPunct="1"/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属血气的人是指未重生的人。 那些人不能接受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神的灵的事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919163" lvl="1" indent="-457200" eaLnBrk="1" hangingPunct="1"/>
            <a:r>
              <a:rPr lang="zh-CN" altLang="en-US" sz="24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警告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：这并不意味着新派 经学者（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属血气的人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）不能解释圣经。 但是他们对圣经没有信心，也不愿意按圣经的要求生活。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919163" lvl="1" indent="-457200" eaLnBrk="1" hangingPunct="1"/>
            <a:r>
              <a:rPr lang="zh-CN" altLang="en-US" sz="24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应用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：教会应该欢迎</a:t>
            </a:r>
            <a:r>
              <a:rPr lang="zh-CN" altLang="en-US" sz="2400" dirty="0">
                <a:ea typeface="DFKai-SB" panose="03000509000000000000" pitchFamily="65" charset="-120"/>
              </a:rPr>
              <a:t>慕道友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参加教</a:t>
            </a:r>
            <a:r>
              <a:rPr lang="zh-CN" altLang="en-US" sz="2400" dirty="0">
                <a:ea typeface="DFKai-SB" panose="03000509000000000000" pitchFamily="65" charset="-120"/>
              </a:rPr>
              <a:t>会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聚会，但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不能让他们参与圣经的教导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919163" lvl="1" indent="-457200" eaLnBrk="1" hangingPunct="1"/>
            <a:r>
              <a:rPr lang="zh-CN" altLang="en-US" sz="2400" u="sng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应用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：慕道友应该参加福音聚会，而不是仅仅自己阅读圣经。 教会应该为</a:t>
            </a:r>
            <a:r>
              <a:rPr lang="zh-CN" altLang="en-US" sz="2400" dirty="0">
                <a:ea typeface="DFKai-SB" panose="03000509000000000000" pitchFamily="65" charset="-120"/>
              </a:rPr>
              <a:t>慕道友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设立好的福音聚会！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919163" lvl="1" indent="-457200" eaLnBrk="1" hangingPunct="1">
              <a:lnSpc>
                <a:spcPts val="2200"/>
              </a:lnSpc>
            </a:pPr>
            <a:endParaRPr lang="en-US" sz="2000" dirty="0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5493" y="60960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解释圣经的资质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-1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1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493" y="1196752"/>
            <a:ext cx="8640763" cy="5508848"/>
          </a:xfrm>
        </p:spPr>
        <p:txBody>
          <a:bodyPr lIns="92075" tIns="46038" rIns="92075" bIns="46038"/>
          <a:lstStyle/>
          <a:p>
            <a:pPr marL="514350" indent="-514350" algn="l" eaLnBrk="1" hangingPunct="1">
              <a:buFont typeface="+mj-lt"/>
              <a:buAutoNum type="arabicPeriod" startAt="2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一个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愿意为上帝努力工作的仆人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461963" lvl="1" indent="0" eaLnBrk="1" hangingPunct="1">
              <a:buNone/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提后  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2:15 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你应当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竭力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在　神面前作一个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蒙称许、无愧的工人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，正确地讲解真理的道。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”</a:t>
            </a:r>
          </a:p>
          <a:p>
            <a:pPr marL="919163" lvl="1" indent="-457200" eaLnBrk="1" hangingPunct="1"/>
            <a:r>
              <a:rPr lang="zh-TW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竭力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意味着这不是那么容易。 需要学习很多东西，还需要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发展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和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操练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许多讲解圣经的技巧。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919163" lvl="1" indent="-457200" eaLnBrk="1" hangingPunct="1"/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带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查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经的人所需最低限度的装备 ：</a:t>
            </a:r>
            <a:r>
              <a:rPr lang="zh-CN" altLang="en-US" sz="2400" dirty="0">
                <a:solidFill>
                  <a:srgbClr val="FFC000"/>
                </a:solidFill>
                <a:latin typeface="+mj-lt"/>
                <a:ea typeface="DFKai-SB" panose="03000509000000000000" pitchFamily="65" charset="-120"/>
              </a:rPr>
              <a:t>圣经阐述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的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理论，基本圣经教义（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威斯敏斯特信仰告白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），圣经神学。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919163" lvl="1" indent="-457200" eaLnBrk="1" hangingPunct="1"/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教会应该有一个计划来装备带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查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经的人并给予他们适当的支持！</a:t>
            </a:r>
            <a:endParaRPr lang="en-US" altLang="zh-CN" sz="2400" dirty="0">
              <a:latin typeface="+mj-lt"/>
              <a:ea typeface="DFKai-SB" panose="03000509000000000000" pitchFamily="65" charset="-120"/>
            </a:endParaRPr>
          </a:p>
          <a:p>
            <a:pPr marL="919163" lvl="1" indent="-457200" eaLnBrk="1" hangingPunct="1"/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故事：一位刚听完了一篇讲道的姐妹的评论：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 “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但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上下文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不支持他的解释！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” </a:t>
            </a:r>
          </a:p>
          <a:p>
            <a:pPr marL="919163" lvl="1" indent="-457200" eaLnBrk="1" hangingPunct="1"/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故事：</a:t>
            </a:r>
            <a:r>
              <a:rPr lang="zh-CN" altLang="en-US" sz="2400" dirty="0">
                <a:solidFill>
                  <a:srgbClr val="FFFFFF"/>
                </a:solidFill>
                <a:ea typeface="DFKai-SB" panose="03000509000000000000" pitchFamily="65" charset="-120"/>
                <a:cs typeface="+mn-cs"/>
              </a:rPr>
              <a:t>一位刚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听完了讲道的弟兄评论：“他的</a:t>
            </a:r>
            <a:r>
              <a:rPr lang="zh-CN" altLang="en-US" sz="2400" b="1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应用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不能从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属灵的功课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上导出。”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5493" y="152400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+mn-cs"/>
              </a:rPr>
              <a:t>解释圣经的资质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+mn-cs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26147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493" y="980728"/>
            <a:ext cx="8640763" cy="5472608"/>
          </a:xfrm>
        </p:spPr>
        <p:txBody>
          <a:bodyPr lIns="92075" tIns="46038" rIns="92075" bIns="46038"/>
          <a:lstStyle/>
          <a:p>
            <a:pPr marL="514350" indent="-514350" algn="l" eaLnBrk="1" hangingPunct="1">
              <a:buFont typeface="+mj-lt"/>
              <a:buAutoNum type="arabicPeriod" startAt="3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依靠圣灵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,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认识圣经的真理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461963" lvl="1" indent="0" eaLnBrk="1" hangingPunct="1">
              <a:buNone/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林前 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2:12  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我们所领受的，不是这世界的灵，而是从　神来的灵，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使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我们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能知道　神开恩赐给我们的事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”</a:t>
            </a:r>
          </a:p>
          <a:p>
            <a:pPr marL="919163" lvl="1" indent="-457200" eaLnBrk="1" hangingPunct="1"/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认识真相有几个方面：（摘自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John Frame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）。 我们在所有方面都依赖圣灵。</a:t>
            </a:r>
            <a:endParaRPr lang="en-US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1376363" lvl="2" indent="-514350" eaLnBrk="1" hangingPunct="1">
              <a:buFont typeface="+mj-lt"/>
              <a:buAutoNum type="arabicPeriod"/>
            </a:pP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规范性 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(normative) 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客观真理是什么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. </a:t>
            </a:r>
            <a:endParaRPr lang="en-US" dirty="0">
              <a:latin typeface="+mj-lt"/>
              <a:ea typeface="DFKai-SB" panose="03000509000000000000" pitchFamily="65" charset="-120"/>
            </a:endParaRPr>
          </a:p>
          <a:p>
            <a:pPr marL="1376363" lvl="2" indent="-514350" eaLnBrk="1" hangingPunct="1">
              <a:buFont typeface="+mj-lt"/>
              <a:buAutoNum type="arabicPeriod"/>
            </a:pP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处境</a:t>
            </a:r>
            <a:r>
              <a:rPr lang="zh-CN" altLang="en-US" dirty="0">
                <a:solidFill>
                  <a:srgbClr val="FFFF00"/>
                </a:solidFill>
                <a:ea typeface="DFKai-SB" panose="03000509000000000000" pitchFamily="65" charset="-120"/>
              </a:rPr>
              <a:t>性 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(situational)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 -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我们如何在所处的特定情况下应用这个真理（在我们目前所处的情况下，相关的圣经教义是什么？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) </a:t>
            </a:r>
            <a:endParaRPr lang="en-US" dirty="0">
              <a:latin typeface="+mj-lt"/>
              <a:ea typeface="DFKai-SB" panose="03000509000000000000" pitchFamily="65" charset="-120"/>
            </a:endParaRPr>
          </a:p>
          <a:p>
            <a:pPr marL="1376363" lvl="2" indent="-514350" eaLnBrk="1" hangingPunct="1">
              <a:buFont typeface="+mj-lt"/>
              <a:buAutoNum type="arabicPeriod"/>
            </a:pP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存在</a:t>
            </a:r>
            <a:r>
              <a:rPr lang="zh-CN" altLang="en-US" dirty="0">
                <a:solidFill>
                  <a:srgbClr val="FFFF00"/>
                </a:solidFill>
                <a:ea typeface="DFKai-SB" panose="03000509000000000000" pitchFamily="65" charset="-120"/>
              </a:rPr>
              <a:t>性 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(existential) -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这个真理如何适用于我个人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. </a:t>
            </a:r>
            <a:endParaRPr lang="en-US" dirty="0">
              <a:latin typeface="+mj-lt"/>
              <a:ea typeface="DFKai-SB" panose="03000509000000000000" pitchFamily="65" charset="-120"/>
            </a:endParaRPr>
          </a:p>
          <a:p>
            <a:pPr marL="461963" lvl="1" indent="0" eaLnBrk="1" hangingPunct="1">
              <a:buNone/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约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 14: 26  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但保惠师，就是父因我的名要差来的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圣灵，他要把一切事教导你们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，也要使你们想起我对你们所说过的一切话。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”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1579" y="160804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+mn-cs"/>
              </a:rPr>
              <a:t>解释圣经的资质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+mn-cs"/>
              </a:rPr>
              <a:t>-3a</a:t>
            </a:r>
          </a:p>
        </p:txBody>
      </p:sp>
    </p:spTree>
    <p:extLst>
      <p:ext uri="{BB962C8B-B14F-4D97-AF65-F5344CB8AC3E}">
        <p14:creationId xmlns:p14="http://schemas.microsoft.com/office/powerpoint/2010/main" val="3570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121" y="667439"/>
            <a:ext cx="8799222" cy="5967389"/>
          </a:xfrm>
        </p:spPr>
        <p:txBody>
          <a:bodyPr lIns="92075" tIns="46038" rIns="92075" bIns="46038"/>
          <a:lstStyle/>
          <a:p>
            <a:pPr marL="514350" indent="-514350" algn="l" eaLnBrk="1" hangingPunct="1">
              <a:buFont typeface="+mj-lt"/>
              <a:buAutoNum type="arabicPeriod" startAt="3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依靠圣灵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,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认识圣经的真理 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认识真相有几个方面：（摘自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John Frame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）。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1579" y="160804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+mn-cs"/>
              </a:rPr>
              <a:t>解释圣经的资质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+mn-cs"/>
              </a:rPr>
              <a:t>-3b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3D7EC1B-451A-9A10-C2BD-E36D5EC08BED}"/>
              </a:ext>
            </a:extLst>
          </p:cNvPr>
          <p:cNvSpPr/>
          <p:nvPr/>
        </p:nvSpPr>
        <p:spPr bwMode="auto">
          <a:xfrm>
            <a:off x="3131840" y="2732764"/>
            <a:ext cx="2664296" cy="2088232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71F18-FC1A-84A3-EDBE-3A356CD7EBFB}"/>
              </a:ext>
            </a:extLst>
          </p:cNvPr>
          <p:cNvSpPr txBox="1"/>
          <p:nvPr/>
        </p:nvSpPr>
        <p:spPr>
          <a:xfrm>
            <a:off x="2226380" y="1698186"/>
            <a:ext cx="4259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规范性 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(normative) 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客观真理是什么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. </a:t>
            </a:r>
            <a:r>
              <a:rPr lang="zh-CN" altLang="en-US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这段经文对我有什么要求？它期望我如何改变我的</a:t>
            </a:r>
            <a:r>
              <a:rPr lang="zh-CN" altLang="en-US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信仰</a:t>
            </a:r>
            <a:r>
              <a:rPr lang="zh-CN" altLang="en-US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和</a:t>
            </a:r>
            <a:r>
              <a:rPr lang="zh-CN" altLang="en-US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行为</a:t>
            </a:r>
            <a:r>
              <a:rPr lang="zh-CN" altLang="en-US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  <a:r>
              <a:rPr lang="en-US" altLang="zh-CN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653F9-370F-AFEC-7356-DD5AEF37D8EC}"/>
              </a:ext>
            </a:extLst>
          </p:cNvPr>
          <p:cNvSpPr txBox="1"/>
          <p:nvPr/>
        </p:nvSpPr>
        <p:spPr>
          <a:xfrm>
            <a:off x="143120" y="5003612"/>
            <a:ext cx="4259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eaLnBrk="1" hangingPunct="1"/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处境</a:t>
            </a:r>
            <a:r>
              <a:rPr lang="zh-CN" altLang="en-US" dirty="0">
                <a:solidFill>
                  <a:srgbClr val="FFFF00"/>
                </a:solidFill>
                <a:ea typeface="DFKai-SB" panose="03000509000000000000" pitchFamily="65" charset="-120"/>
              </a:rPr>
              <a:t>性 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(situational)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 -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我们如何在所处的特定情况下应用这个真理（这段</a:t>
            </a:r>
            <a:r>
              <a:rPr lang="zh-CN" altLang="en-US" i="0" dirty="0"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经文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对我自己和我的处境有什么亮光？它告诉我神在耶稣基督里对我的恩典是什么？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) </a:t>
            </a:r>
            <a:endParaRPr lang="en-US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4A2F0-6A91-8428-45F9-E787CB9B7450}"/>
              </a:ext>
            </a:extLst>
          </p:cNvPr>
          <p:cNvSpPr txBox="1"/>
          <p:nvPr/>
        </p:nvSpPr>
        <p:spPr>
          <a:xfrm>
            <a:off x="4860032" y="5003612"/>
            <a:ext cx="4259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1" hangingPunct="1">
              <a:buNone/>
            </a:pP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存在</a:t>
            </a:r>
            <a:r>
              <a:rPr lang="zh-CN" altLang="en-US" dirty="0">
                <a:solidFill>
                  <a:srgbClr val="FFFF00"/>
                </a:solidFill>
                <a:ea typeface="DFKai-SB" panose="03000509000000000000" pitchFamily="65" charset="-120"/>
              </a:rPr>
              <a:t>性 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(existential) -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这个真理如何适用于我个人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.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对于这段经文，我有什么感觉，我应该有什么感觉？它是在安慰、挑战、定罪还是鼓励我？</a:t>
            </a:r>
            <a:endParaRPr lang="en-US" dirty="0"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7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30602</TotalTime>
  <Words>2382</Words>
  <Application>Microsoft Office PowerPoint</Application>
  <PresentationFormat>On-screen Show (4:3)</PresentationFormat>
  <Paragraphs>181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Bookman</vt:lpstr>
      <vt:lpstr>DFKai-SB</vt:lpstr>
      <vt:lpstr>PMingLiU</vt:lpstr>
      <vt:lpstr>TSC UKai M TT</vt:lpstr>
      <vt:lpstr>Arial</vt:lpstr>
      <vt:lpstr>Times New Roman</vt:lpstr>
      <vt:lpstr>Wingdings</vt:lpstr>
      <vt:lpstr>Orbit</vt:lpstr>
      <vt:lpstr>圣经阐述：如何解释和应用圣经- 6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Exposition</dc:title>
  <dc:creator>dell</dc:creator>
  <cp:lastModifiedBy>Iho Tree</cp:lastModifiedBy>
  <cp:revision>1477</cp:revision>
  <dcterms:created xsi:type="dcterms:W3CDTF">1998-11-23T20:04:09Z</dcterms:created>
  <dcterms:modified xsi:type="dcterms:W3CDTF">2024-08-04T20:43:05Z</dcterms:modified>
</cp:coreProperties>
</file>